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642B1F-8057-460B-8777-F07A33315064}" type="datetimeFigureOut">
              <a:rPr lang="en-US" smtClean="0"/>
              <a:t>9/18/2011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7AA074-AEF0-4EEA-B4C4-99A6B06A08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58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28F7AF78-1665-4DE7-9EDB-06874EC24591}" type="datetimeFigureOut">
              <a:rPr lang="en-US" smtClean="0"/>
              <a:t>9/18/2011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4089087B-1468-4F9A-A2FE-D1DB6FB5078D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7AF78-1665-4DE7-9EDB-06874EC24591}" type="datetimeFigureOut">
              <a:rPr lang="en-US" smtClean="0"/>
              <a:t>9/18/2011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087B-1468-4F9A-A2FE-D1DB6FB507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7AF78-1665-4DE7-9EDB-06874EC24591}" type="datetimeFigureOut">
              <a:rPr lang="en-US" smtClean="0"/>
              <a:t>9/18/2011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087B-1468-4F9A-A2FE-D1DB6FB507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7AF78-1665-4DE7-9EDB-06874EC24591}" type="datetimeFigureOut">
              <a:rPr lang="en-US" smtClean="0"/>
              <a:t>9/18/2011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087B-1468-4F9A-A2FE-D1DB6FB507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7AF78-1665-4DE7-9EDB-06874EC24591}" type="datetimeFigureOut">
              <a:rPr lang="en-US" smtClean="0"/>
              <a:t>9/18/2011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087B-1468-4F9A-A2FE-D1DB6FB507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7AF78-1665-4DE7-9EDB-06874EC24591}" type="datetimeFigureOut">
              <a:rPr lang="en-US" smtClean="0"/>
              <a:t>9/18/2011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087B-1468-4F9A-A2FE-D1DB6FB5078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7AF78-1665-4DE7-9EDB-06874EC24591}" type="datetimeFigureOut">
              <a:rPr lang="en-US" smtClean="0"/>
              <a:t>9/18/2011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087B-1468-4F9A-A2FE-D1DB6FB507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7AF78-1665-4DE7-9EDB-06874EC24591}" type="datetimeFigureOut">
              <a:rPr lang="en-US" smtClean="0"/>
              <a:t>9/18/2011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087B-1468-4F9A-A2FE-D1DB6FB507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7AF78-1665-4DE7-9EDB-06874EC24591}" type="datetimeFigureOut">
              <a:rPr lang="en-US" smtClean="0"/>
              <a:t>9/18/2011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087B-1468-4F9A-A2FE-D1DB6FB507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7AF78-1665-4DE7-9EDB-06874EC24591}" type="datetimeFigureOut">
              <a:rPr lang="en-US" smtClean="0"/>
              <a:t>9/18/2011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087B-1468-4F9A-A2FE-D1DB6FB5078D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7AF78-1665-4DE7-9EDB-06874EC24591}" type="datetimeFigureOut">
              <a:rPr lang="en-US" smtClean="0"/>
              <a:t>9/18/2011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9087B-1468-4F9A-A2FE-D1DB6FB5078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28F7AF78-1665-4DE7-9EDB-06874EC24591}" type="datetimeFigureOut">
              <a:rPr lang="en-US" smtClean="0"/>
              <a:t>9/18/2011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4089087B-1468-4F9A-A2FE-D1DB6FB5078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ideo" Target="http://www.youtube.com/v/N5ssjM2Fjuc?version=3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The Big Ecological Idea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3600" b="1" dirty="0" smtClean="0"/>
              <a:t>BIODIVERSITY</a:t>
            </a:r>
            <a:endParaRPr lang="en-US" sz="3600" b="1" dirty="0"/>
          </a:p>
        </p:txBody>
      </p:sp>
      <p:pic>
        <p:nvPicPr>
          <p:cNvPr id="1026" name="Picture 2" descr="http://www.theresilientearth.com/files/images/biodiversit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555296"/>
            <a:ext cx="3429000" cy="29432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3122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What is Biodiversity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Biodiversity is the variety of living things, including diversity within species (genetic diversity), diversity between species and diversity of ecosystems.</a:t>
            </a:r>
            <a:endParaRPr lang="en-US" dirty="0"/>
          </a:p>
        </p:txBody>
      </p:sp>
      <p:pic>
        <p:nvPicPr>
          <p:cNvPr id="2050" name="Picture 2" descr="http://www.theresilientearth.com/files/images/biodiversit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4038600"/>
            <a:ext cx="2514600" cy="21583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8256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Composition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605784" cy="3493008"/>
          </a:xfrm>
        </p:spPr>
        <p:txBody>
          <a:bodyPr/>
          <a:lstStyle/>
          <a:p>
            <a:r>
              <a:rPr lang="en-US" dirty="0" smtClean="0"/>
              <a:t>describes the parts of each biodiversity component in that area (for example, habitat types, species present, genetic diversity within species).</a:t>
            </a: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043490" y="25689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b="1" dirty="0" smtClean="0"/>
              <a:t>How do we study BD?</a:t>
            </a:r>
            <a:endParaRPr lang="en-US" sz="2800" b="1" dirty="0"/>
          </a:p>
        </p:txBody>
      </p:sp>
      <p:pic>
        <p:nvPicPr>
          <p:cNvPr id="6146" name="Picture 2" descr="http://greenpack.rec.org/biodiversity/images/biodiversit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971800"/>
            <a:ext cx="3632064" cy="35531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6290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143000"/>
            <a:ext cx="7024744" cy="1143000"/>
          </a:xfrm>
        </p:spPr>
        <p:txBody>
          <a:bodyPr/>
          <a:lstStyle/>
          <a:p>
            <a:r>
              <a:rPr lang="en-US" b="1" i="1" dirty="0" smtClean="0"/>
              <a:t>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4139184" cy="3493008"/>
          </a:xfrm>
        </p:spPr>
        <p:txBody>
          <a:bodyPr/>
          <a:lstStyle/>
          <a:p>
            <a:r>
              <a:rPr lang="en-US" dirty="0" smtClean="0"/>
              <a:t>refers to the physical characteristics supporting that composition (for example, size of habitats, forest canopy structure, </a:t>
            </a:r>
            <a:r>
              <a:rPr lang="en-US" dirty="0" err="1" smtClean="0"/>
              <a:t>etc</a:t>
            </a:r>
            <a:r>
              <a:rPr lang="en-US" dirty="0" smtClean="0"/>
              <a:t>).</a:t>
            </a: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043490" y="25689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b="1" dirty="0" smtClean="0"/>
              <a:t>How do we study BD?</a:t>
            </a:r>
            <a:endParaRPr lang="en-US" sz="2800" b="1" dirty="0"/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3998" y="3581400"/>
            <a:ext cx="3010163" cy="24384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70712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Function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605784" cy="3493008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means the ecological and evolutionary processes affecting life within that structure (for example, pollination, natural disturbances, predator-prey relationships).</a:t>
            </a: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043490" y="25689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b="1" dirty="0" smtClean="0"/>
              <a:t>How do we study BD?</a:t>
            </a:r>
            <a:endParaRPr lang="en-US" sz="2800" b="1" dirty="0"/>
          </a:p>
        </p:txBody>
      </p:sp>
      <p:pic>
        <p:nvPicPr>
          <p:cNvPr id="4098" name="Picture 2" descr="http://t0.gstatic.com/images?q=tbn:ANd9GcT8OCzg2Uzg4cv8dLefdD6QnO_u8VvwqfVBjf_ROaWt5ddCS64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3429000"/>
            <a:ext cx="3229162" cy="2667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1189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N5ssjM2Fjuc?version=3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57188" y="304800"/>
            <a:ext cx="8432800" cy="632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0682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What does BD do for us?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/>
              <a:t>Life-sustaining </a:t>
            </a:r>
            <a:r>
              <a:rPr lang="en-US" b="1" dirty="0" smtClean="0"/>
              <a:t>services</a:t>
            </a:r>
          </a:p>
          <a:p>
            <a:r>
              <a:rPr lang="en-US" b="1" dirty="0"/>
              <a:t>Health </a:t>
            </a:r>
            <a:r>
              <a:rPr lang="en-US" b="1" dirty="0" smtClean="0"/>
              <a:t>benefits</a:t>
            </a:r>
          </a:p>
          <a:p>
            <a:r>
              <a:rPr lang="en-US" b="1" dirty="0"/>
              <a:t>Human </a:t>
            </a:r>
            <a:r>
              <a:rPr lang="en-US" b="1" dirty="0" smtClean="0"/>
              <a:t>needs</a:t>
            </a:r>
          </a:p>
          <a:p>
            <a:r>
              <a:rPr lang="en-US" b="1" dirty="0"/>
              <a:t>Community </a:t>
            </a:r>
            <a:r>
              <a:rPr lang="en-US" b="1" dirty="0" smtClean="0"/>
              <a:t>well-being</a:t>
            </a:r>
          </a:p>
          <a:p>
            <a:r>
              <a:rPr lang="en-US" b="1" dirty="0"/>
              <a:t>Securing our </a:t>
            </a:r>
            <a:r>
              <a:rPr lang="en-US" b="1" dirty="0" smtClean="0"/>
              <a:t>future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Maintaining </a:t>
            </a:r>
            <a:r>
              <a:rPr lang="en-US" dirty="0"/>
              <a:t>biodiversity means keeping our options open for responding to unforeseen and changing environmental conditions</a:t>
            </a: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3026128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What are the Threats to Biodiversity</a:t>
            </a:r>
            <a:r>
              <a:rPr lang="en-US" b="1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68580" indent="0">
              <a:buNone/>
            </a:pPr>
            <a:endParaRPr lang="en-US" b="1" dirty="0"/>
          </a:p>
          <a:p>
            <a:r>
              <a:rPr lang="en-US" b="1" dirty="0" smtClean="0"/>
              <a:t>Habitat </a:t>
            </a:r>
            <a:r>
              <a:rPr lang="en-US" b="1" dirty="0"/>
              <a:t>loss and destruction</a:t>
            </a:r>
            <a:r>
              <a:rPr lang="en-US" dirty="0"/>
              <a:t>, usually as a direct result of human activity and population growth, is </a:t>
            </a:r>
            <a:r>
              <a:rPr lang="en-US" dirty="0" smtClean="0"/>
              <a:t>a major </a:t>
            </a:r>
            <a:r>
              <a:rPr lang="en-US" dirty="0"/>
              <a:t>force in the loss of species, populations, and ecosystems</a:t>
            </a:r>
            <a:r>
              <a:rPr lang="en-US" dirty="0" smtClean="0"/>
              <a:t>.</a:t>
            </a:r>
          </a:p>
          <a:p>
            <a:pPr marL="68580" indent="0">
              <a:buNone/>
            </a:pPr>
            <a:endParaRPr lang="en-US" dirty="0"/>
          </a:p>
          <a:p>
            <a:r>
              <a:rPr lang="en-US" b="1" dirty="0" smtClean="0"/>
              <a:t>Alterations </a:t>
            </a:r>
            <a:r>
              <a:rPr lang="en-US" b="1" dirty="0"/>
              <a:t>in ecosystem composition, </a:t>
            </a:r>
            <a:r>
              <a:rPr lang="en-US" dirty="0"/>
              <a:t>such as the loss or decline of a species, can lead to a loss </a:t>
            </a:r>
            <a:r>
              <a:rPr lang="en-US" dirty="0" smtClean="0"/>
              <a:t>of biodiversity</a:t>
            </a:r>
            <a:r>
              <a:rPr lang="en-US" dirty="0"/>
              <a:t>. </a:t>
            </a:r>
            <a:r>
              <a:rPr lang="en-US" dirty="0" smtClean="0"/>
              <a:t>(Coyotes, Raccoons, birds)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6153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219200"/>
            <a:ext cx="6777317" cy="4613429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The </a:t>
            </a:r>
            <a:r>
              <a:rPr lang="en-US" b="1" dirty="0"/>
              <a:t>introduction of exotic (non-native) species </a:t>
            </a:r>
            <a:r>
              <a:rPr lang="en-US" dirty="0" smtClean="0"/>
              <a:t>can </a:t>
            </a:r>
            <a:r>
              <a:rPr lang="en-US" dirty="0"/>
              <a:t>adversely affect native species by eating them, infecting them, </a:t>
            </a:r>
            <a:r>
              <a:rPr lang="en-US" dirty="0" smtClean="0"/>
              <a:t>competing with </a:t>
            </a:r>
            <a:r>
              <a:rPr lang="en-US" dirty="0"/>
              <a:t>them, or mating with them.</a:t>
            </a:r>
          </a:p>
          <a:p>
            <a:r>
              <a:rPr lang="en-US" dirty="0" smtClean="0"/>
              <a:t>The </a:t>
            </a:r>
            <a:r>
              <a:rPr lang="en-US" b="1" dirty="0"/>
              <a:t>over-exploitation </a:t>
            </a:r>
            <a:r>
              <a:rPr lang="en-US" dirty="0"/>
              <a:t>(over-hunting, over-fishing, or over-collecting) of </a:t>
            </a:r>
            <a:r>
              <a:rPr lang="en-US" dirty="0" smtClean="0"/>
              <a:t>a species </a:t>
            </a:r>
            <a:r>
              <a:rPr lang="en-US" dirty="0"/>
              <a:t>or population can lead to its demise.</a:t>
            </a:r>
          </a:p>
          <a:p>
            <a:r>
              <a:rPr lang="en-US" dirty="0" smtClean="0"/>
              <a:t>Human-generated </a:t>
            </a:r>
            <a:r>
              <a:rPr lang="en-US" b="1" dirty="0"/>
              <a:t>pollution and contamination </a:t>
            </a:r>
            <a:r>
              <a:rPr lang="en-US" dirty="0"/>
              <a:t>can affect all levels </a:t>
            </a:r>
            <a:r>
              <a:rPr lang="en-US" dirty="0" smtClean="0"/>
              <a:t>of biodiversity</a:t>
            </a:r>
            <a:r>
              <a:rPr lang="en-US" dirty="0"/>
              <a:t>.</a:t>
            </a:r>
          </a:p>
          <a:p>
            <a:r>
              <a:rPr lang="en-US" b="1" dirty="0" smtClean="0"/>
              <a:t>Global </a:t>
            </a:r>
            <a:r>
              <a:rPr lang="en-US" b="1" dirty="0"/>
              <a:t>climate change </a:t>
            </a:r>
            <a:r>
              <a:rPr lang="en-US" dirty="0"/>
              <a:t>can alter environmental conditions. Species </a:t>
            </a:r>
            <a:r>
              <a:rPr lang="en-US" dirty="0" smtClean="0"/>
              <a:t>and populations </a:t>
            </a:r>
            <a:r>
              <a:rPr lang="en-US" dirty="0"/>
              <a:t>may be lost if they are unable to adapt to new conditions </a:t>
            </a:r>
            <a:r>
              <a:rPr lang="en-US" dirty="0" smtClean="0"/>
              <a:t>or relocate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6539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63</TotalTime>
  <Words>312</Words>
  <Application>Microsoft Office PowerPoint</Application>
  <PresentationFormat>On-screen Show (4:3)</PresentationFormat>
  <Paragraphs>30</Paragraphs>
  <Slides>9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Austin</vt:lpstr>
      <vt:lpstr>The Big Ecological Idea</vt:lpstr>
      <vt:lpstr>What is Biodiversity</vt:lpstr>
      <vt:lpstr>Composition</vt:lpstr>
      <vt:lpstr>Structure</vt:lpstr>
      <vt:lpstr>Function</vt:lpstr>
      <vt:lpstr>PowerPoint Presentation</vt:lpstr>
      <vt:lpstr>What does BD do for us?</vt:lpstr>
      <vt:lpstr>What are the Threats to Biodiversity?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Big Ecological Idea</dc:title>
  <dc:creator>John AJ O'Connor</dc:creator>
  <cp:lastModifiedBy>John AJ O'Connor</cp:lastModifiedBy>
  <cp:revision>14</cp:revision>
  <dcterms:created xsi:type="dcterms:W3CDTF">2011-09-19T02:13:52Z</dcterms:created>
  <dcterms:modified xsi:type="dcterms:W3CDTF">2011-09-19T03:18:01Z</dcterms:modified>
</cp:coreProperties>
</file>